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  <p:sldMasterId id="2147483682" r:id="rId2"/>
  </p:sldMasterIdLst>
  <p:notesMasterIdLst>
    <p:notesMasterId r:id="rId20"/>
  </p:notesMasterIdLst>
  <p:handoutMasterIdLst>
    <p:handoutMasterId r:id="rId21"/>
  </p:handoutMasterIdLst>
  <p:sldIdLst>
    <p:sldId id="348" r:id="rId3"/>
    <p:sldId id="355" r:id="rId4"/>
    <p:sldId id="354" r:id="rId5"/>
    <p:sldId id="356" r:id="rId6"/>
    <p:sldId id="357" r:id="rId7"/>
    <p:sldId id="361" r:id="rId8"/>
    <p:sldId id="362" r:id="rId9"/>
    <p:sldId id="359" r:id="rId10"/>
    <p:sldId id="366" r:id="rId11"/>
    <p:sldId id="371" r:id="rId12"/>
    <p:sldId id="363" r:id="rId13"/>
    <p:sldId id="370" r:id="rId14"/>
    <p:sldId id="364" r:id="rId15"/>
    <p:sldId id="365" r:id="rId16"/>
    <p:sldId id="367" r:id="rId17"/>
    <p:sldId id="368" r:id="rId18"/>
    <p:sldId id="369" r:id="rId19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67A962A-055F-4E7A-9C82-64FD4C0C0628}">
          <p14:sldIdLst>
            <p14:sldId id="348"/>
            <p14:sldId id="355"/>
            <p14:sldId id="354"/>
            <p14:sldId id="356"/>
            <p14:sldId id="357"/>
            <p14:sldId id="361"/>
            <p14:sldId id="362"/>
            <p14:sldId id="359"/>
            <p14:sldId id="366"/>
            <p14:sldId id="371"/>
            <p14:sldId id="363"/>
            <p14:sldId id="370"/>
            <p14:sldId id="364"/>
            <p14:sldId id="365"/>
            <p14:sldId id="367"/>
            <p14:sldId id="368"/>
            <p14:sldId id="3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60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040"/>
    <a:srgbClr val="0B0BFF"/>
    <a:srgbClr val="007B00"/>
    <a:srgbClr val="FFFFFF"/>
    <a:srgbClr val="00B858"/>
    <a:srgbClr val="662E94"/>
    <a:srgbClr val="E8C500"/>
    <a:srgbClr val="BCA044"/>
    <a:srgbClr val="EF4164"/>
    <a:srgbClr val="080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827" autoAdjust="0"/>
  </p:normalViewPr>
  <p:slideViewPr>
    <p:cSldViewPr snapToGrid="0" snapToObjects="1">
      <p:cViewPr varScale="1">
        <p:scale>
          <a:sx n="72" d="100"/>
          <a:sy n="72" d="100"/>
        </p:scale>
        <p:origin x="619" y="67"/>
      </p:cViewPr>
      <p:guideLst>
        <p:guide orient="horz" pos="360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252"/>
    </p:cViewPr>
  </p:sorterViewPr>
  <p:notesViewPr>
    <p:cSldViewPr snapToGrid="0" snapToObjects="1">
      <p:cViewPr varScale="1">
        <p:scale>
          <a:sx n="86" d="100"/>
          <a:sy n="86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7CB1905-1EEB-6545-B5E2-B70E8868255E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261A396-5F67-764F-9A9A-305152EBE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85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F53F6BF-7462-9046-A2B6-90C29244BD27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4B7DBC5-2A13-CA47-B9EE-6017A92B6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686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97823"/>
            <a:ext cx="8082419" cy="163946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000">
                <a:solidFill>
                  <a:srgbClr val="E09E1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75258"/>
            <a:ext cx="6400800" cy="11135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2D63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90539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120052"/>
            <a:ext cx="7766050" cy="94585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202499"/>
            <a:ext cx="7740650" cy="46221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440420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 flipH="1">
            <a:off x="2997200" y="6341616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EE232 Discussion </a:t>
            </a:r>
            <a:r>
              <a:rPr lang="en-US" dirty="0" smtClean="0">
                <a:solidFill>
                  <a:schemeClr val="bg1"/>
                </a:solidFill>
              </a:rPr>
              <a:t>04/13/17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303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8325" y="2017295"/>
            <a:ext cx="7772400" cy="199657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325" y="1019341"/>
            <a:ext cx="7772400" cy="89568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>
                <a:solidFill>
                  <a:srgbClr val="2D637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11/15/13 |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536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8174"/>
            <a:ext cx="3717925" cy="4346531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4175125" y="1528175"/>
            <a:ext cx="3746500" cy="4346531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2D637F"/>
                </a:solidFill>
              </a:defRPr>
            </a:lvl1pPr>
            <a:lvl2pPr>
              <a:defRPr sz="2000">
                <a:solidFill>
                  <a:srgbClr val="2D637F"/>
                </a:solidFill>
              </a:defRPr>
            </a:lvl2pPr>
            <a:lvl3pPr>
              <a:defRPr sz="1800">
                <a:solidFill>
                  <a:srgbClr val="2D637F"/>
                </a:solidFill>
              </a:defRPr>
            </a:lvl3pPr>
            <a:lvl4pPr>
              <a:defRPr sz="1600">
                <a:solidFill>
                  <a:srgbClr val="2D637F"/>
                </a:solidFill>
              </a:defRPr>
            </a:lvl4pPr>
            <a:lvl5pPr>
              <a:defRPr sz="1400">
                <a:solidFill>
                  <a:srgbClr val="2D637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11/15/13 |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9900" y="253402"/>
            <a:ext cx="7766050" cy="11503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3138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29789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358775"/>
            <a:ext cx="5486400" cy="3371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4296527"/>
            <a:ext cx="5486400" cy="477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11/15/13 |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45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41995"/>
            <a:ext cx="3008313" cy="4049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0" y="1041995"/>
            <a:ext cx="4537075" cy="365700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531651"/>
            <a:ext cx="3008313" cy="31673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16782"/>
            <a:ext cx="3495675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E09E1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CLICK TO EDIT MASTER 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797031" y="312434"/>
            <a:ext cx="2238375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2D637F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11/15/13 |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699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217" y="2607429"/>
            <a:ext cx="8433468" cy="85499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217" y="3542633"/>
            <a:ext cx="8433469" cy="6234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6868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4524" y="3832058"/>
            <a:ext cx="8421687" cy="1154363"/>
          </a:xfrm>
          <a:prstGeom prst="rect">
            <a:avLst/>
          </a:prstGeom>
        </p:spPr>
        <p:txBody>
          <a:bodyPr anchor="t"/>
          <a:lstStyle>
            <a:lvl1pPr algn="l">
              <a:defRPr sz="5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523" y="3275263"/>
            <a:ext cx="8421687" cy="5567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11/15/13 |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68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6217" y="3581594"/>
            <a:ext cx="8229600" cy="19128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  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36217" y="2607429"/>
            <a:ext cx="8433468" cy="85499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11/15/13 |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735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248400"/>
            <a:ext cx="9144000" cy="609599"/>
          </a:xfrm>
          <a:prstGeom prst="rect">
            <a:avLst/>
          </a:prstGeom>
          <a:solidFill>
            <a:srgbClr val="0031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267368" y="53072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5259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Project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8079"/>
            <a:ext cx="8229600" cy="2526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274508" y="0"/>
            <a:ext cx="2869492" cy="23795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16649" y="6330360"/>
            <a:ext cx="1383552" cy="42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6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81" r:id="rId5"/>
    <p:sldLayoutId id="2147483649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rgbClr val="E09E19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2D637F"/>
          </a:solidFill>
          <a:latin typeface="Lucida Grande"/>
          <a:ea typeface="+mn-ea"/>
          <a:cs typeface="Lucida Grand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2D637F"/>
          </a:solidFill>
          <a:latin typeface="Lucida Grande"/>
          <a:ea typeface="+mn-ea"/>
          <a:cs typeface="Lucida Grand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2D637F"/>
          </a:solidFill>
          <a:latin typeface="Lucida Grande"/>
          <a:ea typeface="+mn-ea"/>
          <a:cs typeface="Lucida Grand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2D637F"/>
          </a:solidFill>
          <a:latin typeface="Lucida Grande"/>
          <a:ea typeface="+mn-ea"/>
          <a:cs typeface="Lucida Grand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2D637F"/>
          </a:solidFill>
          <a:latin typeface="Lucida Grande"/>
          <a:ea typeface="+mn-ea"/>
          <a:cs typeface="Lucida Grand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503" y="-979"/>
            <a:ext cx="9170503" cy="68589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32368" y="5541909"/>
            <a:ext cx="9170736" cy="13300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69048" y="6019295"/>
            <a:ext cx="1745673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6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rgbClr val="FFFFFF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FFFFFF"/>
          </a:solidFill>
          <a:latin typeface="Lucida Grande"/>
          <a:ea typeface="+mn-ea"/>
          <a:cs typeface="Lucida Grand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Lucida Grande"/>
          <a:ea typeface="+mn-ea"/>
          <a:cs typeface="Lucida Grand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FFFFFF"/>
          </a:solidFill>
          <a:latin typeface="Lucida Grande"/>
          <a:ea typeface="+mn-ea"/>
          <a:cs typeface="Lucida Grand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FFFFFF"/>
          </a:solidFill>
          <a:latin typeface="Lucida Grande"/>
          <a:ea typeface="+mn-ea"/>
          <a:cs typeface="Lucida Grand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FFFFFF"/>
          </a:solidFill>
          <a:latin typeface="Lucida Grande"/>
          <a:ea typeface="+mn-ea"/>
          <a:cs typeface="Lucida Grand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0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0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</a:t>
            </a:r>
            <a:r>
              <a:rPr lang="en-US" dirty="0" err="1"/>
              <a:t>Lumerical</a:t>
            </a:r>
            <a:r>
              <a:rPr lang="en-US" dirty="0"/>
              <a:t> INTERCONNECT we will simulate a full 50Gbps (25Gbps X 2) 2-channel WDM optical link.</a:t>
            </a:r>
          </a:p>
          <a:p>
            <a:r>
              <a:rPr lang="en-US" dirty="0"/>
              <a:t>Today we will look at the following:</a:t>
            </a:r>
          </a:p>
          <a:p>
            <a:pPr lvl="1"/>
            <a:r>
              <a:rPr lang="en-US" dirty="0"/>
              <a:t>Discuss ring resonator in INTERCONNECT</a:t>
            </a:r>
          </a:p>
          <a:p>
            <a:pPr lvl="1"/>
            <a:r>
              <a:rPr lang="en-US" dirty="0"/>
              <a:t>Import MODE results of effective index as a function carrier density into INTERCONNECT</a:t>
            </a:r>
          </a:p>
          <a:p>
            <a:pPr lvl="1"/>
            <a:r>
              <a:rPr lang="en-US" dirty="0"/>
              <a:t>Design and draw schematic of WDM optical link</a:t>
            </a:r>
          </a:p>
          <a:p>
            <a:pPr lvl="1"/>
            <a:r>
              <a:rPr lang="en-US" dirty="0"/>
              <a:t>Analyze results using eye-diagram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19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50GBps (2x25GBps) 2-channel WDM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408445"/>
            <a:ext cx="7922260" cy="4622103"/>
          </a:xfrm>
        </p:spPr>
        <p:txBody>
          <a:bodyPr/>
          <a:lstStyle/>
          <a:p>
            <a:r>
              <a:rPr lang="en-US" dirty="0" smtClean="0"/>
              <a:t>Click </a:t>
            </a:r>
            <a:r>
              <a:rPr lang="en-US" dirty="0"/>
              <a:t>Run and plot the power at the Optical Spectrum Analyzer after each ring resonator </a:t>
            </a:r>
            <a:r>
              <a:rPr lang="en-US" dirty="0" smtClean="0"/>
              <a:t>modulator (select object, in </a:t>
            </a:r>
            <a:r>
              <a:rPr lang="en-US" b="1" i="1" dirty="0" smtClean="0"/>
              <a:t>Result View </a:t>
            </a:r>
            <a:r>
              <a:rPr lang="en-US" dirty="0" smtClean="0"/>
              <a:t>right click and Visualize </a:t>
            </a:r>
            <a:r>
              <a:rPr lang="en-US" b="1" i="1" dirty="0" smtClean="0"/>
              <a:t>mode 1-&gt;signal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Also plot the result of the eye diagrams monitors.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91440" y="3121038"/>
            <a:ext cx="6745364" cy="3554082"/>
            <a:chOff x="91440" y="3121038"/>
            <a:chExt cx="5176851" cy="272764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" y="3121038"/>
              <a:ext cx="5176851" cy="27276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6" name="Straight Arrow Connector 5"/>
            <p:cNvCxnSpPr/>
            <p:nvPr/>
          </p:nvCxnSpPr>
          <p:spPr>
            <a:xfrm flipV="1">
              <a:off x="386080" y="5075508"/>
              <a:ext cx="203200" cy="40073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1666240" y="5152296"/>
              <a:ext cx="203200" cy="40073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3454400" y="5289963"/>
              <a:ext cx="203200" cy="40073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4378960" y="5152296"/>
              <a:ext cx="203200" cy="27039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455" y="3719496"/>
            <a:ext cx="4084674" cy="2141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256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Connector 42"/>
          <p:cNvCxnSpPr/>
          <p:nvPr/>
        </p:nvCxnSpPr>
        <p:spPr>
          <a:xfrm>
            <a:off x="7013489" y="1837038"/>
            <a:ext cx="0" cy="4048897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Non-return to zero (NRZ)</a:t>
            </a:r>
            <a:br>
              <a:rPr lang="en-US" dirty="0"/>
            </a:br>
            <a:r>
              <a:rPr lang="en-US" dirty="0"/>
              <a:t>vs. return to zero (RZ)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041675" y="1821178"/>
            <a:ext cx="0" cy="17299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041675" y="3550508"/>
            <a:ext cx="6331190" cy="6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41675" y="4156605"/>
            <a:ext cx="0" cy="17299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041675" y="5885935"/>
            <a:ext cx="6331190" cy="6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013489" y="4510216"/>
            <a:ext cx="0" cy="13592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683211" y="1820562"/>
            <a:ext cx="0" cy="4048897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418703" y="1837038"/>
            <a:ext cx="0" cy="4048897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240695" y="1820562"/>
            <a:ext cx="0" cy="4048897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869460" y="1837038"/>
            <a:ext cx="0" cy="4048897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257168" y="2191265"/>
            <a:ext cx="0" cy="13592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57168" y="2191265"/>
            <a:ext cx="51074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767914" y="2191265"/>
            <a:ext cx="0" cy="13592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683211" y="2183027"/>
            <a:ext cx="0" cy="13592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683211" y="2183026"/>
            <a:ext cx="547817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231028" y="2183027"/>
            <a:ext cx="0" cy="13592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868430" y="2187146"/>
            <a:ext cx="0" cy="13592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868430" y="2187146"/>
            <a:ext cx="51074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379176" y="2187146"/>
            <a:ext cx="0" cy="13592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685442" y="4510216"/>
            <a:ext cx="23280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232455" y="4510216"/>
            <a:ext cx="0" cy="13592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418703" y="4510216"/>
            <a:ext cx="0" cy="13592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685442" y="4510216"/>
            <a:ext cx="0" cy="13592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232455" y="4510216"/>
            <a:ext cx="11862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558401" y="55172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839579" y="55001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7715" y="55172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188677" y="55001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401336" y="55001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2" name="TextBox 51"/>
          <p:cNvSpPr txBox="1"/>
          <p:nvPr/>
        </p:nvSpPr>
        <p:spPr>
          <a:xfrm flipH="1">
            <a:off x="6997219" y="3530255"/>
            <a:ext cx="914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53" name="TextBox 52"/>
          <p:cNvSpPr txBox="1"/>
          <p:nvPr/>
        </p:nvSpPr>
        <p:spPr>
          <a:xfrm flipH="1">
            <a:off x="6987897" y="5844777"/>
            <a:ext cx="914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56" name="TextBox 55"/>
          <p:cNvSpPr txBox="1"/>
          <p:nvPr/>
        </p:nvSpPr>
        <p:spPr>
          <a:xfrm rot="16200000" flipH="1">
            <a:off x="50766" y="2217524"/>
            <a:ext cx="132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RZ signal</a:t>
            </a:r>
          </a:p>
        </p:txBody>
      </p:sp>
      <p:sp>
        <p:nvSpPr>
          <p:cNvPr id="57" name="TextBox 56"/>
          <p:cNvSpPr txBox="1"/>
          <p:nvPr/>
        </p:nvSpPr>
        <p:spPr>
          <a:xfrm rot="16200000" flipH="1">
            <a:off x="35586" y="4739744"/>
            <a:ext cx="132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NRZ signal</a:t>
            </a:r>
          </a:p>
        </p:txBody>
      </p:sp>
    </p:spTree>
    <p:extLst>
      <p:ext uri="{BB962C8B-B14F-4D97-AF65-F5344CB8AC3E}">
        <p14:creationId xmlns:p14="http://schemas.microsoft.com/office/powerpoint/2010/main" val="310065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Non-return to zero (NRZ)</a:t>
            </a:r>
            <a:br>
              <a:rPr lang="en-US" dirty="0"/>
            </a:br>
            <a:r>
              <a:rPr lang="en-US" dirty="0"/>
              <a:t>vs. return to zero (RZ)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5300" y="1440085"/>
            <a:ext cx="7740650" cy="4622103"/>
          </a:xfrm>
        </p:spPr>
        <p:txBody>
          <a:bodyPr/>
          <a:lstStyle/>
          <a:p>
            <a:r>
              <a:rPr lang="en-US" dirty="0" smtClean="0"/>
              <a:t>RZ requires twice as much bandwidth as NRZ</a:t>
            </a:r>
          </a:p>
          <a:p>
            <a:r>
              <a:rPr lang="en-US" dirty="0" smtClean="0"/>
              <a:t>One advantage of RZ is less interference between successive pulses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813" t="16953" r="61656" b="30222"/>
          <a:stretch/>
        </p:blipFill>
        <p:spPr>
          <a:xfrm>
            <a:off x="278607" y="2685856"/>
            <a:ext cx="4558346" cy="34352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72366" y="5536290"/>
            <a:ext cx="4090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http://www.keysight.com/upload/cmc_upload/All/SLDPRE_6_Return_Zero_Methodo.pdf</a:t>
            </a:r>
          </a:p>
        </p:txBody>
      </p:sp>
    </p:spTree>
    <p:extLst>
      <p:ext uri="{BB962C8B-B14F-4D97-AF65-F5344CB8AC3E}">
        <p14:creationId xmlns:p14="http://schemas.microsoft.com/office/powerpoint/2010/main" val="130594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Eye diagram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202499"/>
            <a:ext cx="2568576" cy="4622103"/>
          </a:xfrm>
        </p:spPr>
        <p:txBody>
          <a:bodyPr/>
          <a:lstStyle/>
          <a:p>
            <a:r>
              <a:rPr lang="en-US" dirty="0"/>
              <a:t>Superimpose the oscilloscope trace of many different bit streams on top of each other. If there is good margin between “1” and “0” you should see something like a human eye.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889" y="505667"/>
            <a:ext cx="3978444" cy="34047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712" y="4053284"/>
            <a:ext cx="4062798" cy="21662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35950" y="1947524"/>
            <a:ext cx="528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72100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Eye diagram</a:t>
            </a:r>
          </a:p>
        </p:txBody>
      </p:sp>
      <p:pic>
        <p:nvPicPr>
          <p:cNvPr id="2050" name="Picture 2" descr="Interpreting an eye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12" y="991771"/>
            <a:ext cx="8089418" cy="435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4757" y="5769920"/>
            <a:ext cx="1758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edn.com</a:t>
            </a:r>
          </a:p>
        </p:txBody>
      </p:sp>
    </p:spTree>
    <p:extLst>
      <p:ext uri="{BB962C8B-B14F-4D97-AF65-F5344CB8AC3E}">
        <p14:creationId xmlns:p14="http://schemas.microsoft.com/office/powerpoint/2010/main" val="82855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612" y="3363912"/>
            <a:ext cx="6105525" cy="25431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312" y="1219200"/>
            <a:ext cx="1384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193.065 THz modulator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4462" y="4173834"/>
            <a:ext cx="1384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193.265 THz modulator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762" y="314325"/>
            <a:ext cx="61341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83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6" y="408052"/>
            <a:ext cx="6143625" cy="2647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136" y="3513550"/>
            <a:ext cx="6219825" cy="2628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462" y="1219200"/>
            <a:ext cx="1384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193.065 THz filter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462" y="4173834"/>
            <a:ext cx="1384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193.265 THz filter</a:t>
            </a:r>
          </a:p>
        </p:txBody>
      </p:sp>
    </p:spTree>
    <p:extLst>
      <p:ext uri="{BB962C8B-B14F-4D97-AF65-F5344CB8AC3E}">
        <p14:creationId xmlns:p14="http://schemas.microsoft.com/office/powerpoint/2010/main" val="81719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4462" y="1219200"/>
            <a:ext cx="138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193.065 THz eye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462" y="4173834"/>
            <a:ext cx="1799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193.265 THz </a:t>
            </a:r>
          </a:p>
          <a:p>
            <a:r>
              <a:rPr lang="en-US" dirty="0"/>
              <a:t>eye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330" y="551081"/>
            <a:ext cx="6096000" cy="2628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230" y="3344176"/>
            <a:ext cx="617220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1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120052"/>
            <a:ext cx="7957408" cy="945859"/>
          </a:xfrm>
        </p:spPr>
        <p:txBody>
          <a:bodyPr>
            <a:normAutofit fontScale="90000"/>
          </a:bodyPr>
          <a:lstStyle/>
          <a:p>
            <a:r>
              <a:rPr lang="en-US" dirty="0"/>
              <a:t>Analyzing ring resonator modulator in INTERCONNECT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2600" y="1455313"/>
            <a:ext cx="7740650" cy="4369289"/>
          </a:xfrm>
        </p:spPr>
        <p:txBody>
          <a:bodyPr/>
          <a:lstStyle/>
          <a:p>
            <a:r>
              <a:rPr lang="en-US" dirty="0"/>
              <a:t>Create the following circuit in INTERCONNECT consisting </a:t>
            </a:r>
            <a:r>
              <a:rPr lang="en-US" dirty="0" smtClean="0"/>
              <a:t>of</a:t>
            </a:r>
          </a:p>
          <a:p>
            <a:pPr lvl="1"/>
            <a:r>
              <a:rPr lang="en-US" dirty="0" smtClean="0"/>
              <a:t>DC source (</a:t>
            </a:r>
            <a:r>
              <a:rPr lang="en-US" b="1" i="1" dirty="0" smtClean="0"/>
              <a:t>Sources-&gt;Electrical-&gt;DC Source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Optical </a:t>
            </a:r>
            <a:r>
              <a:rPr lang="en-US" dirty="0"/>
              <a:t>Network </a:t>
            </a:r>
            <a:r>
              <a:rPr lang="en-US" dirty="0" smtClean="0"/>
              <a:t>Analyzer (</a:t>
            </a:r>
            <a:r>
              <a:rPr lang="en-US" b="1" i="1" dirty="0" smtClean="0"/>
              <a:t>Analyzers-&gt;Optical-&gt;Optical Network Analyzer</a:t>
            </a:r>
            <a:r>
              <a:rPr lang="en-US" dirty="0" smtClean="0"/>
              <a:t>)</a:t>
            </a:r>
            <a:endParaRPr lang="en-US" b="1" i="1" dirty="0"/>
          </a:p>
          <a:p>
            <a:pPr lvl="1"/>
            <a:r>
              <a:rPr lang="en-US" dirty="0" smtClean="0"/>
              <a:t>Ring Modulator (</a:t>
            </a:r>
            <a:r>
              <a:rPr lang="en-US" b="1" i="1" dirty="0" smtClean="0"/>
              <a:t>Modulators-&gt;Optical-&gt;Optical Ring Modulator</a:t>
            </a:r>
            <a:r>
              <a:rPr lang="en-US" dirty="0" smtClean="0"/>
              <a:t>)</a:t>
            </a:r>
          </a:p>
          <a:p>
            <a:r>
              <a:rPr lang="en-US" dirty="0" smtClean="0"/>
              <a:t>Click and drag to draw connections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944" t="7433" r="9615" b="11318"/>
          <a:stretch/>
        </p:blipFill>
        <p:spPr>
          <a:xfrm>
            <a:off x="5507665" y="3779520"/>
            <a:ext cx="5599409" cy="29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2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Ring resonator modulator model in INTERCONNECT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2600" y="1532238"/>
                <a:ext cx="8051800" cy="4492642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Select ring resonator object and change in Property View:</a:t>
                </a:r>
                <a:endParaRPr lang="en-US" dirty="0"/>
              </a:p>
              <a:p>
                <a:pPr lvl="1"/>
                <a:r>
                  <a:rPr lang="en-US" b="1" i="1" dirty="0" smtClean="0"/>
                  <a:t>Standard-&gt;</a:t>
                </a:r>
              </a:p>
              <a:p>
                <a:pPr lvl="2"/>
                <a:r>
                  <a:rPr lang="en-US" dirty="0" smtClean="0"/>
                  <a:t>Specify </a:t>
                </a:r>
                <a:r>
                  <a:rPr lang="en-US" dirty="0"/>
                  <a:t>resonance frequency of 193.1 THz</a:t>
                </a:r>
              </a:p>
              <a:p>
                <a:pPr lvl="2"/>
                <a:r>
                  <a:rPr lang="en-US" dirty="0"/>
                  <a:t>Specify resonator length of 60e-6 </a:t>
                </a:r>
                <a:r>
                  <a:rPr lang="en-US" dirty="0" smtClean="0"/>
                  <a:t>m</a:t>
                </a:r>
              </a:p>
              <a:p>
                <a:pPr lvl="2"/>
                <a:r>
                  <a:rPr lang="en-US" dirty="0" smtClean="0"/>
                  <a:t>Set </a:t>
                </a:r>
                <a:r>
                  <a:rPr lang="en-US" b="1" i="1" dirty="0"/>
                  <a:t>load from file</a:t>
                </a:r>
                <a:r>
                  <a:rPr lang="en-US" dirty="0"/>
                  <a:t> to </a:t>
                </a:r>
                <a:r>
                  <a:rPr lang="en-US" b="1" i="1" dirty="0"/>
                  <a:t>True</a:t>
                </a:r>
              </a:p>
              <a:p>
                <a:pPr lvl="2"/>
                <a:r>
                  <a:rPr lang="en-US" dirty="0" smtClean="0"/>
                  <a:t>Select </a:t>
                </a:r>
                <a:r>
                  <a:rPr lang="en-US" b="1" i="1" dirty="0"/>
                  <a:t>measurement filename</a:t>
                </a:r>
                <a:r>
                  <a:rPr lang="en-US" dirty="0"/>
                  <a:t> and set to </a:t>
                </a:r>
                <a:r>
                  <a:rPr lang="en-US" b="1" i="1" dirty="0" smtClean="0"/>
                  <a:t>mod_neff_V.dat</a:t>
                </a:r>
                <a:r>
                  <a:rPr lang="en-US" dirty="0" smtClean="0"/>
                  <a:t> (data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en-US" dirty="0" smtClean="0"/>
                  <a:t> vs. </a:t>
                </a:r>
                <a:r>
                  <a:rPr lang="en-US" i="1" dirty="0" smtClean="0"/>
                  <a:t>V </a:t>
                </a:r>
                <a:r>
                  <a:rPr lang="en-US" dirty="0" smtClean="0"/>
                  <a:t>- created in MODE last time)</a:t>
                </a:r>
                <a:endParaRPr lang="en-US" dirty="0"/>
              </a:p>
              <a:p>
                <a:pPr lvl="1"/>
                <a:r>
                  <a:rPr lang="en-US" b="1" i="1" dirty="0" smtClean="0"/>
                  <a:t>Waveguide-&gt;</a:t>
                </a:r>
                <a:endParaRPr lang="en-US" b="1" i="1" dirty="0"/>
              </a:p>
              <a:p>
                <a:pPr lvl="2"/>
                <a:r>
                  <a:rPr lang="en-US" dirty="0"/>
                  <a:t>Specify group index </a:t>
                </a:r>
                <a:r>
                  <a:rPr lang="en-US" dirty="0" smtClean="0"/>
                  <a:t>2.57 (from MODE)</a:t>
                </a:r>
                <a:endParaRPr lang="en-US" dirty="0"/>
              </a:p>
              <a:p>
                <a:pPr lvl="2"/>
                <a:r>
                  <a:rPr lang="en-US" dirty="0"/>
                  <a:t>Set loss to </a:t>
                </a:r>
                <a:r>
                  <a:rPr lang="en-US" dirty="0" smtClean="0"/>
                  <a:t>7 dB/m (from last time we had ~0.07 dB/cm loss in simulation)</a:t>
                </a:r>
                <a:endParaRPr lang="en-US" dirty="0"/>
              </a:p>
              <a:p>
                <a:pPr lvl="2"/>
                <a:r>
                  <a:rPr lang="en-US" dirty="0"/>
                  <a:t>Set effective index to 0 (think of this as change in effective index)</a:t>
                </a:r>
              </a:p>
              <a:p>
                <a:pPr lvl="2"/>
                <a:r>
                  <a:rPr lang="en-US" dirty="0"/>
                  <a:t>Set coupling coefficient 1 and 2 to </a:t>
                </a:r>
                <a:r>
                  <a:rPr lang="en-US" dirty="0" smtClean="0"/>
                  <a:t>0.025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2600" y="1532238"/>
                <a:ext cx="8051800" cy="4492642"/>
              </a:xfrm>
              <a:blipFill rotWithShape="0">
                <a:blip r:embed="rId2"/>
                <a:stretch>
                  <a:fillRect l="-833" t="-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343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Ring resonator modulator model in INTERCONNECT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532238"/>
            <a:ext cx="7740650" cy="4292364"/>
          </a:xfrm>
        </p:spPr>
        <p:txBody>
          <a:bodyPr/>
          <a:lstStyle/>
          <a:p>
            <a:r>
              <a:rPr lang="en-US" dirty="0"/>
              <a:t>The ring resonator modulator model in INTERCONNECT is not documented very well.</a:t>
            </a:r>
          </a:p>
          <a:p>
            <a:r>
              <a:rPr lang="en-US" dirty="0"/>
              <a:t>The resonator length and group index is used to set the free spectral range (FSR) and loss of the ring resonator but not used to set the absolute resonance frequencies.</a:t>
            </a:r>
          </a:p>
          <a:p>
            <a:r>
              <a:rPr lang="en-US" dirty="0"/>
              <a:t>Instead we explicitly state what the resonance frequency should be.</a:t>
            </a:r>
          </a:p>
          <a:p>
            <a:pPr lvl="1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07937" y="4154432"/>
                <a:ext cx="1523430" cy="11226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𝐹𝑆𝑅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sz="2400" b="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37" y="4154432"/>
                <a:ext cx="1523430" cy="112268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56860" y="4847281"/>
                <a:ext cx="3455241" cy="11481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𝑒𝑓𝑓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pPr/>
                <a:r>
                  <a:rPr lang="en-US" dirty="0" smtClean="0"/>
                  <a:t>(proof: 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𝑑𝑘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60" y="4847281"/>
                <a:ext cx="3455241" cy="1148135"/>
              </a:xfrm>
              <a:prstGeom prst="rect">
                <a:avLst/>
              </a:prstGeom>
              <a:blipFill rotWithShape="0">
                <a:blip r:embed="rId3"/>
                <a:stretch>
                  <a:fillRect l="-4233" r="-3175"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7040" y="3818013"/>
            <a:ext cx="3347524" cy="211002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6909886" y="4980073"/>
            <a:ext cx="568411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59313" y="4584216"/>
            <a:ext cx="518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FSR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092255" y="4316687"/>
                <a:ext cx="3013774" cy="5305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(recall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dirty="0" smtClean="0"/>
                  <a:t>,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255" y="4316687"/>
                <a:ext cx="3013774" cy="530594"/>
              </a:xfrm>
              <a:prstGeom prst="rect">
                <a:avLst/>
              </a:prstGeom>
              <a:blipFill rotWithShape="0">
                <a:blip r:embed="rId5"/>
                <a:stretch>
                  <a:fillRect l="-1616" r="-808" b="-4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00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voltage on transmission spectrum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519707"/>
            <a:ext cx="3378200" cy="4304895"/>
          </a:xfrm>
        </p:spPr>
        <p:txBody>
          <a:bodyPr/>
          <a:lstStyle/>
          <a:p>
            <a:r>
              <a:rPr lang="en-US" dirty="0" smtClean="0"/>
              <a:t>Run simulation to populate Result View</a:t>
            </a:r>
          </a:p>
          <a:p>
            <a:r>
              <a:rPr lang="en-US" dirty="0" smtClean="0"/>
              <a:t>Create </a:t>
            </a:r>
            <a:r>
              <a:rPr lang="en-US" dirty="0"/>
              <a:t>a sweep to vary the reverse bias voltage between 0 and </a:t>
            </a:r>
            <a:r>
              <a:rPr lang="en-US" dirty="0" smtClean="0"/>
              <a:t>3V</a:t>
            </a:r>
          </a:p>
          <a:p>
            <a:r>
              <a:rPr lang="en-US" dirty="0" smtClean="0"/>
              <a:t>Run </a:t>
            </a:r>
            <a:r>
              <a:rPr lang="en-US" dirty="0"/>
              <a:t>sweep.</a:t>
            </a:r>
          </a:p>
          <a:p>
            <a:r>
              <a:rPr lang="en-US" dirty="0"/>
              <a:t>Plot Transmission </a:t>
            </a:r>
            <a:r>
              <a:rPr lang="en-US" dirty="0" smtClean="0"/>
              <a:t>data (Right-click sweep, </a:t>
            </a:r>
            <a:r>
              <a:rPr lang="en-US" b="1" i="1" dirty="0" smtClean="0"/>
              <a:t>Visualize</a:t>
            </a:r>
            <a:r>
              <a:rPr lang="en-US" b="1" i="1" dirty="0" smtClean="0"/>
              <a:t>-&gt;T</a:t>
            </a:r>
            <a:r>
              <a:rPr lang="en-US" dirty="0" smtClean="0"/>
              <a:t>)</a:t>
            </a:r>
            <a:endParaRPr lang="en-US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599" y="1724630"/>
            <a:ext cx="6244349" cy="425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83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voltage on transmission spectrum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19416" y="5305209"/>
            <a:ext cx="5739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applied voltage, the transmission dip shifts away from</a:t>
            </a:r>
            <a:br>
              <a:rPr lang="en-US" dirty="0"/>
            </a:br>
            <a:r>
              <a:rPr lang="en-US" dirty="0"/>
              <a:t>the center frequency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532" y="1298059"/>
            <a:ext cx="5545978" cy="400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1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voltage on transmission spectrum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460500"/>
            <a:ext cx="7740650" cy="4364102"/>
          </a:xfrm>
        </p:spPr>
        <p:txBody>
          <a:bodyPr/>
          <a:lstStyle/>
          <a:p>
            <a:r>
              <a:rPr lang="en-US" dirty="0"/>
              <a:t>Open the script </a:t>
            </a:r>
            <a:r>
              <a:rPr lang="en-US" b="1" i="1" dirty="0" err="1"/>
              <a:t>plot_ring_modulator_data.lsf</a:t>
            </a:r>
            <a:r>
              <a:rPr lang="en-US" dirty="0"/>
              <a:t> to plot the transmission at the center frequency as a function of applied voltage.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675" y="2641600"/>
            <a:ext cx="5485018" cy="348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8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712" y="137232"/>
            <a:ext cx="8583484" cy="945859"/>
          </a:xfrm>
        </p:spPr>
        <p:txBody>
          <a:bodyPr>
            <a:normAutofit fontScale="90000"/>
          </a:bodyPr>
          <a:lstStyle/>
          <a:p>
            <a:r>
              <a:rPr lang="en-US" dirty="0"/>
              <a:t>50GBps (2x25GBps) 2-channel WDM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325335" y="2297326"/>
            <a:ext cx="657784" cy="98083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452084" y="2314013"/>
            <a:ext cx="589832" cy="87951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214238" y="2424932"/>
            <a:ext cx="2503169" cy="7709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stCxn id="22" idx="3"/>
            <a:endCxn id="77" idx="1"/>
          </p:cNvCxnSpPr>
          <p:nvPr/>
        </p:nvCxnSpPr>
        <p:spPr>
          <a:xfrm>
            <a:off x="3717407" y="2463479"/>
            <a:ext cx="1998809" cy="87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4379973" y="1916680"/>
            <a:ext cx="551195" cy="551195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29712" y="1898688"/>
            <a:ext cx="3376289" cy="3184058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347910" y="1634147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394465" y="2476915"/>
                <a:ext cx="275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465" y="2476915"/>
                <a:ext cx="275140" cy="276999"/>
              </a:xfrm>
              <a:prstGeom prst="rect">
                <a:avLst/>
              </a:prstGeom>
              <a:blipFill>
                <a:blip r:embed="rId3"/>
                <a:stretch>
                  <a:fillRect l="-22222" r="-6667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681010" y="2477445"/>
                <a:ext cx="25643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85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858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858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1010" y="2477445"/>
                <a:ext cx="256431" cy="276999"/>
              </a:xfrm>
              <a:prstGeom prst="rect">
                <a:avLst/>
              </a:prstGeom>
              <a:blipFill>
                <a:blip r:embed="rId4"/>
                <a:stretch>
                  <a:fillRect l="-28571" r="-11905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/>
          <p:cNvSpPr/>
          <p:nvPr/>
        </p:nvSpPr>
        <p:spPr>
          <a:xfrm>
            <a:off x="577625" y="1971848"/>
            <a:ext cx="445107" cy="3985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08033" y="2019713"/>
                <a:ext cx="275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033" y="2019713"/>
                <a:ext cx="275140" cy="276999"/>
              </a:xfrm>
              <a:prstGeom prst="rect">
                <a:avLst/>
              </a:prstGeom>
              <a:blipFill>
                <a:blip r:embed="rId5"/>
                <a:stretch>
                  <a:fillRect l="-22222" r="-8889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57"/>
          <p:cNvSpPr/>
          <p:nvPr/>
        </p:nvSpPr>
        <p:spPr>
          <a:xfrm>
            <a:off x="577625" y="2447434"/>
            <a:ext cx="445107" cy="3985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706254" y="2506533"/>
                <a:ext cx="25643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85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858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858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254" y="2506533"/>
                <a:ext cx="256431" cy="276999"/>
              </a:xfrm>
              <a:prstGeom prst="rect">
                <a:avLst/>
              </a:prstGeom>
              <a:blipFill>
                <a:blip r:embed="rId6"/>
                <a:stretch>
                  <a:fillRect l="-28571" r="-11905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Connector 66"/>
          <p:cNvCxnSpPr>
            <a:endCxn id="22" idx="1"/>
          </p:cNvCxnSpPr>
          <p:nvPr/>
        </p:nvCxnSpPr>
        <p:spPr>
          <a:xfrm>
            <a:off x="1027385" y="2136540"/>
            <a:ext cx="186853" cy="3269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22" idx="1"/>
          </p:cNvCxnSpPr>
          <p:nvPr/>
        </p:nvCxnSpPr>
        <p:spPr>
          <a:xfrm flipH="1">
            <a:off x="1004228" y="2463479"/>
            <a:ext cx="210010" cy="2090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4" name="Picture 1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9485" y="3550741"/>
            <a:ext cx="569437" cy="500114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6870" y="3551058"/>
            <a:ext cx="552443" cy="493776"/>
          </a:xfrm>
          <a:prstGeom prst="rect">
            <a:avLst/>
          </a:prstGeom>
        </p:spPr>
      </p:pic>
      <p:cxnSp>
        <p:nvCxnSpPr>
          <p:cNvPr id="147" name="Straight Arrow Connector 146"/>
          <p:cNvCxnSpPr/>
          <p:nvPr/>
        </p:nvCxnSpPr>
        <p:spPr>
          <a:xfrm flipV="1">
            <a:off x="1723527" y="3072421"/>
            <a:ext cx="2209" cy="5093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 flipV="1">
            <a:off x="2640136" y="3133382"/>
            <a:ext cx="0" cy="4114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353343" y="2876867"/>
            <a:ext cx="110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CW lasers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1250881" y="1515963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Transmitter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6652600" y="1510399"/>
            <a:ext cx="998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Receiver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9"/>
          <a:srcRect l="48916"/>
          <a:stretch/>
        </p:blipFill>
        <p:spPr>
          <a:xfrm>
            <a:off x="6199913" y="2426437"/>
            <a:ext cx="1927654" cy="12950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6647195" y="3826748"/>
                <a:ext cx="275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195" y="3826748"/>
                <a:ext cx="275140" cy="276999"/>
              </a:xfrm>
              <a:prstGeom prst="rect">
                <a:avLst/>
              </a:prstGeom>
              <a:blipFill>
                <a:blip r:embed="rId10"/>
                <a:stretch>
                  <a:fillRect l="-21739" r="-6522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7935486" y="3873463"/>
                <a:ext cx="280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85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858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858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5486" y="3873463"/>
                <a:ext cx="280461" cy="276999"/>
              </a:xfrm>
              <a:prstGeom prst="rect">
                <a:avLst/>
              </a:prstGeom>
              <a:blipFill>
                <a:blip r:embed="rId11"/>
                <a:stretch>
                  <a:fillRect l="-21739" r="-6522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Arrow Connector 73"/>
          <p:cNvCxnSpPr/>
          <p:nvPr/>
        </p:nvCxnSpPr>
        <p:spPr>
          <a:xfrm>
            <a:off x="7840630" y="3748092"/>
            <a:ext cx="0" cy="5451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6947026" y="3741816"/>
            <a:ext cx="0" cy="5514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5702411" y="1898688"/>
            <a:ext cx="3139782" cy="3184058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5716216" y="2438399"/>
            <a:ext cx="2917038" cy="6774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6671199" y="4290339"/>
            <a:ext cx="57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Det.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453517" y="4121252"/>
            <a:ext cx="1687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in (25GBps</a:t>
            </a:r>
            <a:br>
              <a:rPr lang="en-US" dirty="0"/>
            </a:br>
            <a:r>
              <a:rPr lang="en-US" dirty="0"/>
              <a:t>per channel)</a:t>
            </a:r>
          </a:p>
        </p:txBody>
      </p:sp>
      <p:sp>
        <p:nvSpPr>
          <p:cNvPr id="80" name="Rectangle 79"/>
          <p:cNvSpPr/>
          <p:nvPr/>
        </p:nvSpPr>
        <p:spPr>
          <a:xfrm>
            <a:off x="6726168" y="4285882"/>
            <a:ext cx="445107" cy="3985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613715" y="4303787"/>
            <a:ext cx="445107" cy="3985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7565004" y="4302696"/>
            <a:ext cx="57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Det.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887057" y="4697557"/>
            <a:ext cx="994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out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215773" y="5320774"/>
                <a:ext cx="13395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=1552.8 nm</a:t>
                </a: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73" y="5320774"/>
                <a:ext cx="1339534" cy="276999"/>
              </a:xfrm>
              <a:prstGeom prst="rect">
                <a:avLst/>
              </a:prstGeom>
              <a:blipFill>
                <a:blip r:embed="rId12"/>
                <a:stretch>
                  <a:fillRect l="-6364" t="-28889" r="-10000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01496" y="5638524"/>
                <a:ext cx="185742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85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858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858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= 1551.2 nm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96" y="5638524"/>
                <a:ext cx="1857426" cy="276999"/>
              </a:xfrm>
              <a:prstGeom prst="rect">
                <a:avLst/>
              </a:prstGeom>
              <a:blipFill>
                <a:blip r:embed="rId13"/>
                <a:stretch>
                  <a:fillRect l="-4590" t="-28889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573427" y="5433016"/>
            <a:ext cx="2662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(200 GHz channel spacing)</a:t>
            </a:r>
          </a:p>
        </p:txBody>
      </p:sp>
    </p:spTree>
    <p:extLst>
      <p:ext uri="{BB962C8B-B14F-4D97-AF65-F5344CB8AC3E}">
        <p14:creationId xmlns:p14="http://schemas.microsoft.com/office/powerpoint/2010/main" val="368168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50GBps (2x25GBps) 2-channel WDM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408445"/>
            <a:ext cx="7740650" cy="4622103"/>
          </a:xfrm>
        </p:spPr>
        <p:txBody>
          <a:bodyPr/>
          <a:lstStyle/>
          <a:p>
            <a:r>
              <a:rPr lang="en-US" dirty="0"/>
              <a:t>Open the INTERCONNECT file </a:t>
            </a:r>
            <a:r>
              <a:rPr lang="en-US" b="1" i="1" dirty="0" smtClean="0"/>
              <a:t>2_channel_WDM</a:t>
            </a:r>
            <a:r>
              <a:rPr lang="en-US" b="1" i="1" dirty="0" smtClean="0"/>
              <a:t>.icp</a:t>
            </a:r>
            <a:endParaRPr lang="en-US" b="1" i="1" dirty="0"/>
          </a:p>
          <a:p>
            <a:r>
              <a:rPr lang="en-US" dirty="0"/>
              <a:t>This schematic contains a full 2-channel optical link consisting of 2 ring resonator modulators at the transmitter and 2 ring resonator filters at the receiver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31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tuna - Presentation" id="{16EA78F3-643D-40B0-9C71-4168083B53EF}" vid="{87F37F0B-1E96-41F2-BEEC-7B181B475EA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tuna - Presentation" id="{16EA78F3-643D-40B0-9C71-4168083B53EF}" vid="{785546F2-CA2A-4530-9913-9694447CFDF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49654</TotalTime>
  <Words>537</Words>
  <Application>Microsoft Office PowerPoint</Application>
  <PresentationFormat>On-screen Show (4:3)</PresentationFormat>
  <Paragraphs>93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 Math</vt:lpstr>
      <vt:lpstr>Georgia</vt:lpstr>
      <vt:lpstr>Lucida Grande</vt:lpstr>
      <vt:lpstr>Custom Design</vt:lpstr>
      <vt:lpstr>2_Custom Design</vt:lpstr>
      <vt:lpstr>Discussion today</vt:lpstr>
      <vt:lpstr>Analyzing ring resonator modulator in INTERCONNECT</vt:lpstr>
      <vt:lpstr>Ring resonator modulator model in INTERCONNECT</vt:lpstr>
      <vt:lpstr>Ring resonator modulator model in INTERCONNECT</vt:lpstr>
      <vt:lpstr>Effect of voltage on transmission spectrum</vt:lpstr>
      <vt:lpstr>Effect of voltage on transmission spectrum</vt:lpstr>
      <vt:lpstr>Effect of voltage on transmission spectrum</vt:lpstr>
      <vt:lpstr>50GBps (2x25GBps) 2-channel WDM</vt:lpstr>
      <vt:lpstr>50GBps (2x25GBps) 2-channel WDM</vt:lpstr>
      <vt:lpstr>50GBps (2x25GBps) 2-channel WDM</vt:lpstr>
      <vt:lpstr>Non-return to zero (NRZ) vs. return to zero (RZ)</vt:lpstr>
      <vt:lpstr>Non-return to zero (NRZ) vs. return to zero (RZ)</vt:lpstr>
      <vt:lpstr>Eye diagram</vt:lpstr>
      <vt:lpstr>Eye diagram</vt:lpstr>
      <vt:lpstr>PowerPoint Presentation</vt:lpstr>
      <vt:lpstr>PowerPoint Presentation</vt:lpstr>
      <vt:lpstr>PowerPoint Presentation</vt:lpstr>
    </vt:vector>
  </TitlesOfParts>
  <Company>UC Berkeley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Seth Fortuna;Kevin Han</dc:creator>
  <cp:lastModifiedBy>Kevin Han</cp:lastModifiedBy>
  <cp:revision>1105</cp:revision>
  <cp:lastPrinted>2016-04-11T20:51:57Z</cp:lastPrinted>
  <dcterms:created xsi:type="dcterms:W3CDTF">2013-01-15T19:08:57Z</dcterms:created>
  <dcterms:modified xsi:type="dcterms:W3CDTF">2017-04-13T19:25:18Z</dcterms:modified>
</cp:coreProperties>
</file>